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96" r:id="rId1"/>
  </p:sldMasterIdLst>
  <p:sldIdLst>
    <p:sldId id="279" r:id="rId2"/>
    <p:sldId id="257" r:id="rId3"/>
    <p:sldId id="282" r:id="rId4"/>
    <p:sldId id="283" r:id="rId5"/>
    <p:sldId id="284" r:id="rId6"/>
    <p:sldId id="285" r:id="rId7"/>
    <p:sldId id="258" r:id="rId8"/>
    <p:sldId id="288" r:id="rId9"/>
    <p:sldId id="304" r:id="rId10"/>
    <p:sldId id="289" r:id="rId11"/>
    <p:sldId id="290" r:id="rId12"/>
    <p:sldId id="287" r:id="rId13"/>
    <p:sldId id="286" r:id="rId14"/>
    <p:sldId id="291" r:id="rId15"/>
    <p:sldId id="292" r:id="rId16"/>
    <p:sldId id="301" r:id="rId17"/>
    <p:sldId id="293" r:id="rId18"/>
    <p:sldId id="294" r:id="rId19"/>
    <p:sldId id="295" r:id="rId20"/>
    <p:sldId id="296" r:id="rId21"/>
    <p:sldId id="303" r:id="rId22"/>
    <p:sldId id="297" r:id="rId23"/>
    <p:sldId id="298" r:id="rId24"/>
    <p:sldId id="299" r:id="rId25"/>
    <p:sldId id="300" r:id="rId26"/>
    <p:sldId id="266" r:id="rId27"/>
    <p:sldId id="30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5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6/17/2024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173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628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2331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673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32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036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212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968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675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616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602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21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8A87A34-81AB-432B-8DAE-1953F412C126}" type="datetimeFigureOut">
              <a:rPr lang="en-US" smtClean="0"/>
              <a:pPr/>
              <a:t>6/17/2024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675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  <p:sldLayoutId id="2147484008" r:id="rId12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0" y="169863"/>
            <a:ext cx="12192000" cy="649287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ru-RU" sz="1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ОБРАЗОВАНИЯ И НАУКИ КЫРГЫЗСКОЙ РЕСПУБЛИКИ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1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НАУКИ И ВЫСШЕГО ОБРАЗОВАНИЯ РОССИЙСКОЙ ФЕДЕРАЦИИ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Государственно образовательное учреждение</a:t>
            </a:r>
            <a:b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высшего профильного образования</a:t>
            </a:r>
            <a:b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КЫРГЫЗСКО-РОССИЙСКИЙ СЛАВЯНСКИЙ УНИВЕРСИТЕТ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1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имени Первого Президента Российской Федерации Б.Н. Ельцина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1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ЕСТЕСТВЕННО – ТЕХНИЧЕСКИЙ ФАКУЛЬТЕТ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1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информационных и вычислительных технологий</a:t>
            </a:r>
          </a:p>
          <a:p>
            <a:pPr marL="0" indent="0" algn="ctr">
              <a:buNone/>
            </a:pPr>
            <a:br>
              <a:rPr lang="ru-RU" sz="1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Выпускная квалификационная работа </a:t>
            </a:r>
            <a:b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тему: </a:t>
            </a:r>
            <a:b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программных средств для распределенной системы мониторинга технического состояния экзомассажеров</a:t>
            </a:r>
            <a:endParaRPr lang="en-US" sz="1600" b="1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b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 студент группы ЕПИ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</a:t>
            </a:r>
            <a: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-22</a:t>
            </a:r>
            <a:b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Лазарев Дмитрий Денисович</a:t>
            </a:r>
          </a:p>
          <a:p>
            <a:pPr marL="0" indent="0" algn="ctr">
              <a:buNone/>
            </a:pPr>
            <a:b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</a:t>
            </a:r>
            <a:b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.т.н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Верзунов Сергей Николаевич</a:t>
            </a:r>
          </a:p>
          <a:p>
            <a:pPr marL="0" indent="0" algn="ctr">
              <a:buNone/>
            </a:pPr>
            <a:r>
              <a:rPr lang="ru-RU" sz="1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Заведующий кафедрой д.т.н., профессор Лыченко Наталья Михайловна</a:t>
            </a:r>
            <a:br>
              <a:rPr lang="ru-RU" sz="1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Бишкек 2024</a:t>
            </a:r>
            <a:endParaRPr lang="ru-RU" sz="1400" cap="none" dirty="0"/>
          </a:p>
        </p:txBody>
      </p:sp>
    </p:spTree>
    <p:extLst>
      <p:ext uri="{BB962C8B-B14F-4D97-AF65-F5344CB8AC3E}">
        <p14:creationId xmlns:p14="http://schemas.microsoft.com/office/powerpoint/2010/main" val="1729011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92163"/>
          </a:xfrm>
        </p:spPr>
        <p:txBody>
          <a:bodyPr>
            <a:noAutofit/>
          </a:bodyPr>
          <a:lstStyle/>
          <a:p>
            <a:pPr algn="ctr"/>
            <a:r>
              <a:rPr lang="ru-RU" sz="3600" cap="none" dirty="0"/>
              <a:t>Детализация пакета функции ПС для администратора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804713-6189-119B-DD1C-5F6654151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204" y="1089264"/>
            <a:ext cx="9259592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4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913605" y="0"/>
            <a:ext cx="10364788" cy="792163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Детализация пакета функции ПС для оператора</a:t>
            </a:r>
            <a:endParaRPr lang="ru-RU" sz="2800" cap="none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DCA2A9-BD3D-8DF9-3367-2A0F832DF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05" y="651038"/>
            <a:ext cx="10945753" cy="604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41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rmAutofit/>
          </a:bodyPr>
          <a:lstStyle/>
          <a:p>
            <a:r>
              <a:rPr lang="ru-RU" cap="none" dirty="0"/>
              <a:t>Диаграмма классов системы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F3062C-AC03-9718-E55E-0874CBC2E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24" y="605642"/>
            <a:ext cx="10428933" cy="625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53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rmAutofit/>
          </a:bodyPr>
          <a:lstStyle/>
          <a:p>
            <a:r>
              <a:rPr lang="ru-RU" cap="none" dirty="0"/>
              <a:t>Диаграмма компонентов системы 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FA67CCC-CDC6-8D27-4888-95E91416013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B4B3E17-231D-C735-FAED-45ABDD572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6" y="792272"/>
            <a:ext cx="12192000" cy="567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11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913605" y="0"/>
            <a:ext cx="10364788" cy="792163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Диаграмма последовательности загрузки прошивки</a:t>
            </a:r>
            <a:endParaRPr lang="ru-RU" sz="2800" cap="none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F184D8-874A-35F3-213F-4F3553673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498" y="589547"/>
            <a:ext cx="5303002" cy="611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25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956511" y="31386"/>
            <a:ext cx="10364788" cy="792163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Диаграмма последовательности поиска устройств</a:t>
            </a:r>
            <a:endParaRPr lang="ru-RU" sz="2800" cap="none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9DF74A8-04AE-E435-674E-E5A73A944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520" y="967928"/>
            <a:ext cx="8306959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85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Диаграмма последовательности авторизации</a:t>
            </a:r>
            <a:endParaRPr lang="ru-RU" sz="2800" cap="none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06DD65-7B04-449E-92CB-33BEC1C0051C}"/>
              </a:ext>
            </a:extLst>
          </p:cNvPr>
          <p:cNvPicPr/>
          <p:nvPr/>
        </p:nvPicPr>
        <p:blipFill rotWithShape="1">
          <a:blip r:embed="rId2"/>
          <a:srcRect t="6204"/>
          <a:stretch/>
        </p:blipFill>
        <p:spPr>
          <a:xfrm>
            <a:off x="913149" y="792272"/>
            <a:ext cx="10226179" cy="543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67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Классы-сущности и связи между ними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8EFE7C-BFEF-616A-F4C2-BAB53EB43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59" y="792272"/>
            <a:ext cx="10865922" cy="598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9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Окно авторизации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8B0719-67FF-2231-FD87-FC063E228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27" y="1089322"/>
            <a:ext cx="11289315" cy="536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46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Главная страница от лица администратора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83CC4A-8F5C-C389-B262-EAB0BB4B4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13" y="792272"/>
            <a:ext cx="11177573" cy="573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60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914400" y="1055687"/>
            <a:ext cx="10363200" cy="4746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современном мире, стремительно развивающемся в направлении цифровизации и автоматизации, возрастает потребность в эффективных инструментах для мониторинга и контроля технического состояния различных устройств и систем. 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Объектом исследования являлись экзомассажеры, это такие инновационные устройства предназначенные для терапевтического воздействия и улучшения качества жизни, обслуживание экзомассажеров требуют особого внимания в плане обеспечения бесперебойной работы, своевременного обслуживания и безопасности</a:t>
            </a:r>
          </a:p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D1F42A0-F615-409D-B079-02BAA0E1AECC}"/>
              </a:ext>
            </a:extLst>
          </p:cNvPr>
          <p:cNvSpPr txBox="1">
            <a:spLocks/>
          </p:cNvSpPr>
          <p:nvPr/>
        </p:nvSpPr>
        <p:spPr>
          <a:xfrm>
            <a:off x="913149" y="263415"/>
            <a:ext cx="10364451" cy="7922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cap="none" dirty="0"/>
              <a:t>Актуальность</a:t>
            </a:r>
          </a:p>
        </p:txBody>
      </p:sp>
      <p:pic>
        <p:nvPicPr>
          <p:cNvPr id="1028" name="Picture 4" descr="Больше не работает: Кабинет экзомассажа, массажный салон, Кемерово, жилой  район Лесная Поляна, проспект В.В. Михайлова, 3А, корп. 1 — Яндекс Карты">
            <a:extLst>
              <a:ext uri="{FF2B5EF4-FFF2-40B4-BE49-F238E27FC236}">
                <a16:creationId xmlns:a16="http://schemas.microsoft.com/office/drawing/2014/main" id="{5E7FF58C-C078-6BE0-BEF2-04DF19040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669" y="3122195"/>
            <a:ext cx="7003630" cy="359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628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Страница устройства от лица администратора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099CD8C-FDE8-4F37-B12A-78330EC62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6" y="804220"/>
            <a:ext cx="12192000" cy="605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732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Страница устройства от лица администратора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676A802-74D6-4E05-9649-0EE2B88B2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6" y="758513"/>
            <a:ext cx="12192000" cy="610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29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Связь с техподдержкой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4FFB5D-4130-ED07-E796-91C34F3B0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789303"/>
            <a:ext cx="11780322" cy="599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Форма добавления новой прошивки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02ACCE-3200-856A-4133-A8D3C2FB9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125" y="967786"/>
            <a:ext cx="8749749" cy="546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65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Страница регистрационных кодов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70204B7-F0F0-EDA7-0124-663A579293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4" b="14031"/>
          <a:stretch/>
        </p:blipFill>
        <p:spPr>
          <a:xfrm>
            <a:off x="385948" y="686648"/>
            <a:ext cx="11009494" cy="3429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0A78A8-8AE3-EF1A-26BA-AF83E9B6B6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92" b="22327"/>
          <a:stretch/>
        </p:blipFill>
        <p:spPr>
          <a:xfrm>
            <a:off x="385948" y="4115648"/>
            <a:ext cx="11009494" cy="210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91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Страница поиска устройств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7B00EC-F6E5-5757-A8A2-8EA968CA8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29" y="744771"/>
            <a:ext cx="11459689" cy="582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32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504701" y="169862"/>
            <a:ext cx="10228263" cy="752475"/>
          </a:xfrm>
        </p:spPr>
        <p:txBody>
          <a:bodyPr>
            <a:normAutofit/>
          </a:bodyPr>
          <a:lstStyle/>
          <a:p>
            <a:r>
              <a:rPr lang="ru-RU" cap="none" dirty="0"/>
              <a:t>Перспективы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504701" y="1089850"/>
            <a:ext cx="10996613" cy="52101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Увеличение рынка и пользовательской базы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Введение системы подписки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Улучшение клиентского сервиса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Гибкость и масштабируемость системы</a:t>
            </a:r>
          </a:p>
          <a:p>
            <a:pPr marL="0" indent="0">
              <a:buNone/>
            </a:pPr>
            <a:endParaRPr lang="ru-RU" sz="20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744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504701" y="169862"/>
            <a:ext cx="10228263" cy="752475"/>
          </a:xfrm>
        </p:spPr>
        <p:txBody>
          <a:bodyPr>
            <a:normAutofit/>
          </a:bodyPr>
          <a:lstStyle/>
          <a:p>
            <a:r>
              <a:rPr lang="ru-RU" cap="none" dirty="0"/>
              <a:t>Заключение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504701" y="1089850"/>
            <a:ext cx="10996613" cy="5210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результата выполнения выпускной квалификационной работы было выполнено следующее:</a:t>
            </a:r>
          </a:p>
          <a:p>
            <a:pPr lvl="0"/>
            <a:r>
              <a:rPr lang="ru-RU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Разработанная система выполняет следующие функции: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ru-RU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Регистрация устройств.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Система мониторинга ключевых технических параметров экзомассажоров с возможностью удаленного доступа для пользователей</a:t>
            </a:r>
            <a:r>
              <a:rPr lang="ru-RU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ru-RU" sz="2400" dirty="0"/>
              <a:t> Реализованы алгоритмы анализа данных для выявления аномалий и формирования рекомендаций по предотвращению отказов технических устройств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ru-RU" sz="2400" dirty="0"/>
              <a:t> Реализованы создание и сохранение различных вариантов настроек.</a:t>
            </a:r>
            <a:endParaRPr lang="ru-RU" sz="24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359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914400" y="1055687"/>
            <a:ext cx="10363200" cy="474662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Сложность интеграции различных компонентов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Слабая надежность и устойчивость системы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Обработка и анализ данных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Отсутствие обновления программной части устройств </a:t>
            </a:r>
            <a:endParaRPr lang="ru-RU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D1F42A0-F615-409D-B079-02BAA0E1AECC}"/>
              </a:ext>
            </a:extLst>
          </p:cNvPr>
          <p:cNvSpPr txBox="1">
            <a:spLocks/>
          </p:cNvSpPr>
          <p:nvPr/>
        </p:nvSpPr>
        <p:spPr>
          <a:xfrm>
            <a:off x="913149" y="263415"/>
            <a:ext cx="10364451" cy="7922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cap="none" dirty="0"/>
              <a:t>Проблемы</a:t>
            </a:r>
          </a:p>
        </p:txBody>
      </p:sp>
    </p:spTree>
    <p:extLst>
      <p:ext uri="{BB962C8B-B14F-4D97-AF65-F5344CB8AC3E}">
        <p14:creationId xmlns:p14="http://schemas.microsoft.com/office/powerpoint/2010/main" val="1073363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325C1423-F21F-4E12-8F9F-ECCF12815F0C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958403194"/>
              </p:ext>
            </p:extLst>
          </p:nvPr>
        </p:nvGraphicFramePr>
        <p:xfrm>
          <a:off x="428625" y="977258"/>
          <a:ext cx="8508207" cy="5779978"/>
        </p:xfrm>
        <a:graphic>
          <a:graphicData uri="http://schemas.openxmlformats.org/drawingml/2006/table">
            <a:tbl>
              <a:tblPr/>
              <a:tblGrid>
                <a:gridCol w="2251912">
                  <a:extLst>
                    <a:ext uri="{9D8B030D-6E8A-4147-A177-3AD203B41FA5}">
                      <a16:colId xmlns:a16="http://schemas.microsoft.com/office/drawing/2014/main" val="3870059051"/>
                    </a:ext>
                  </a:extLst>
                </a:gridCol>
                <a:gridCol w="2677026">
                  <a:extLst>
                    <a:ext uri="{9D8B030D-6E8A-4147-A177-3AD203B41FA5}">
                      <a16:colId xmlns:a16="http://schemas.microsoft.com/office/drawing/2014/main" val="192055047"/>
                    </a:ext>
                  </a:extLst>
                </a:gridCol>
                <a:gridCol w="3579269">
                  <a:extLst>
                    <a:ext uri="{9D8B030D-6E8A-4147-A177-3AD203B41FA5}">
                      <a16:colId xmlns:a16="http://schemas.microsoft.com/office/drawing/2014/main" val="3570786907"/>
                    </a:ext>
                  </a:extLst>
                </a:gridCol>
              </a:tblGrid>
              <a:tr h="486106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Критерий</a:t>
                      </a:r>
                      <a:endParaRPr lang="ru-RU" sz="1200" dirty="0"/>
                    </a:p>
                  </a:txBody>
                  <a:tcPr marL="37375" marR="37375" marT="18687" marB="186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Home Assistant</a:t>
                      </a:r>
                      <a:endParaRPr lang="en-US" sz="1200" dirty="0"/>
                    </a:p>
                  </a:txBody>
                  <a:tcPr marL="37375" marR="37375" marT="18687" marB="186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/>
                        <a:t>IQair</a:t>
                      </a:r>
                      <a:endParaRPr lang="en-US" sz="1200" dirty="0"/>
                    </a:p>
                  </a:txBody>
                  <a:tcPr marL="37375" marR="37375" marT="18687" marB="186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017676"/>
                  </a:ext>
                </a:extLst>
              </a:tr>
              <a:tr h="585877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Цель и назначение</a:t>
                      </a:r>
                      <a:endParaRPr lang="ru-RU" sz="1200" dirty="0"/>
                    </a:p>
                  </a:txBody>
                  <a:tcPr marL="37375" marR="37375" marT="18687" marB="186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Управление умным домом и автоматизация устройств</a:t>
                      </a:r>
                    </a:p>
                  </a:txBody>
                  <a:tcPr marL="37375" marR="37375" marT="18687" marB="186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Мониторинг и улучшение качества воздуха</a:t>
                      </a:r>
                    </a:p>
                  </a:txBody>
                  <a:tcPr marL="37375" marR="37375" marT="18687" marB="186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495552"/>
                  </a:ext>
                </a:extLst>
              </a:tr>
              <a:tr h="1147667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Основные функции</a:t>
                      </a:r>
                      <a:endParaRPr lang="ru-RU" sz="1200" dirty="0"/>
                    </a:p>
                  </a:txBody>
                  <a:tcPr marL="37375" marR="37375" marT="18687" marB="186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ru-RU" sz="1200" dirty="0"/>
                        <a:t>- Поддержка множества интеграций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ru-RU" sz="1200" dirty="0"/>
                        <a:t>- Создание автоматизаций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ru-RU" sz="1200" dirty="0"/>
                        <a:t>- Управление через приложения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ru-RU" sz="1200" dirty="0"/>
                        <a:t>- Высокая кастомизация</a:t>
                      </a:r>
                    </a:p>
                  </a:txBody>
                  <a:tcPr marL="37375" marR="37375" marT="18687" marB="186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ru-RU" sz="1200" dirty="0"/>
                        <a:t>- Мониторинг качества воздуха 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ru-RU" sz="1200" dirty="0"/>
                        <a:t>- Данные в реальном времени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ru-RU" sz="1200" dirty="0"/>
                        <a:t>- Рекомендации по улучшению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ru-RU" sz="1200" dirty="0"/>
                        <a:t>- Интеграция с системами очистки</a:t>
                      </a:r>
                    </a:p>
                  </a:txBody>
                  <a:tcPr marL="37375" marR="37375" marT="18687" marB="186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7082033"/>
                  </a:ext>
                </a:extLst>
              </a:tr>
              <a:tr h="991484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Преимущества</a:t>
                      </a:r>
                      <a:endParaRPr lang="ru-RU" sz="1200" dirty="0"/>
                    </a:p>
                  </a:txBody>
                  <a:tcPr marL="37375" marR="37375" marT="18687" marB="186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ru-RU" sz="1200" dirty="0"/>
                        <a:t>- Бесплатное использование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ru-RU" sz="1200" dirty="0"/>
                        <a:t>- Широкая поддержка сообщества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ru-RU" sz="1200" dirty="0"/>
                        <a:t>- Гибкость и масштабируемость</a:t>
                      </a:r>
                    </a:p>
                  </a:txBody>
                  <a:tcPr marL="37375" marR="37375" marT="18687" marB="186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ru-RU" sz="1200" dirty="0"/>
                        <a:t>Высокая точность измерений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ru-RU" sz="1200" dirty="0"/>
                        <a:t>Удобное мобильное приложение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ru-RU" sz="1200" dirty="0"/>
                        <a:t>Подходит для разных помещений</a:t>
                      </a:r>
                    </a:p>
                  </a:txBody>
                  <a:tcPr marL="37375" marR="37375" marT="18687" marB="186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938029"/>
                  </a:ext>
                </a:extLst>
              </a:tr>
              <a:tr h="991484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Недостатки</a:t>
                      </a:r>
                      <a:endParaRPr lang="ru-RU" sz="1200" dirty="0"/>
                    </a:p>
                  </a:txBody>
                  <a:tcPr marL="37375" marR="37375" marT="18687" marB="186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ru-RU" sz="1200" dirty="0"/>
                        <a:t>Требует технических знаний 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ru-RU" sz="1200" dirty="0"/>
                        <a:t>Возможны сложности с интеграцией устройств</a:t>
                      </a:r>
                    </a:p>
                  </a:txBody>
                  <a:tcPr marL="37375" marR="37375" marT="18687" marB="186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ru-RU" sz="1200" dirty="0"/>
                        <a:t>Высокая стоимость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ru-RU" sz="1200" dirty="0"/>
                        <a:t>Ограниченная интеграция с другими системами умного дома</a:t>
                      </a:r>
                    </a:p>
                  </a:txBody>
                  <a:tcPr marL="37375" marR="37375" marT="18687" marB="186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8630835"/>
                  </a:ext>
                </a:extLst>
              </a:tr>
              <a:tr h="721079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Стоимость</a:t>
                      </a:r>
                      <a:endParaRPr lang="ru-RU" sz="1200" dirty="0"/>
                    </a:p>
                  </a:txBody>
                  <a:tcPr marL="37375" marR="37375" marT="18687" marB="186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Бесплатно (могут быть расходы на оборудование)</a:t>
                      </a:r>
                    </a:p>
                  </a:txBody>
                  <a:tcPr marL="37375" marR="37375" marT="18687" marB="186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Высокая стоимость устройств и услуг</a:t>
                      </a:r>
                    </a:p>
                  </a:txBody>
                  <a:tcPr marL="37375" marR="37375" marT="18687" marB="186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7568207"/>
                  </a:ext>
                </a:extLst>
              </a:tr>
              <a:tr h="856281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Пользовательский опыт</a:t>
                      </a:r>
                      <a:endParaRPr lang="ru-RU" sz="1200" dirty="0"/>
                    </a:p>
                  </a:txBody>
                  <a:tcPr marL="37375" marR="37375" marT="18687" marB="186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Требует технических знаний для настройки и поддержки</a:t>
                      </a:r>
                    </a:p>
                  </a:txBody>
                  <a:tcPr marL="37375" marR="37375" marT="18687" marB="186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Простота в использовании, фокус на удобстве и доступности информации</a:t>
                      </a:r>
                    </a:p>
                  </a:txBody>
                  <a:tcPr marL="37375" marR="37375" marT="18687" marB="186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6167588"/>
                  </a:ext>
                </a:extLst>
              </a:tr>
            </a:tbl>
          </a:graphicData>
        </a:graphic>
      </p:graphicFrame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D1F42A0-F615-409D-B079-02BAA0E1AECC}"/>
              </a:ext>
            </a:extLst>
          </p:cNvPr>
          <p:cNvSpPr txBox="1">
            <a:spLocks/>
          </p:cNvSpPr>
          <p:nvPr/>
        </p:nvSpPr>
        <p:spPr>
          <a:xfrm>
            <a:off x="428625" y="159141"/>
            <a:ext cx="10364451" cy="7922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cap="none" dirty="0"/>
              <a:t>Системы аналоги мониторинга</a:t>
            </a: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F59E6AA8-7B38-D023-47CE-401730078B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341688"/>
              </p:ext>
            </p:extLst>
          </p:nvPr>
        </p:nvGraphicFramePr>
        <p:xfrm>
          <a:off x="9253538" y="977258"/>
          <a:ext cx="2836069" cy="5779978"/>
        </p:xfrm>
        <a:graphic>
          <a:graphicData uri="http://schemas.openxmlformats.org/drawingml/2006/table">
            <a:tbl>
              <a:tblPr/>
              <a:tblGrid>
                <a:gridCol w="2836069">
                  <a:extLst>
                    <a:ext uri="{9D8B030D-6E8A-4147-A177-3AD203B41FA5}">
                      <a16:colId xmlns:a16="http://schemas.microsoft.com/office/drawing/2014/main" val="320372264"/>
                    </a:ext>
                  </a:extLst>
                </a:gridCol>
              </a:tblGrid>
              <a:tr h="486106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Система мониторинга экзомассажоров</a:t>
                      </a:r>
                      <a:endParaRPr lang="ru-RU" sz="1200" dirty="0"/>
                    </a:p>
                  </a:txBody>
                  <a:tcPr marL="37375" marR="37375" marT="18687" marB="1868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340928"/>
                  </a:ext>
                </a:extLst>
              </a:tr>
              <a:tr h="585877">
                <a:tc>
                  <a:txBody>
                    <a:bodyPr/>
                    <a:lstStyle/>
                    <a:p>
                      <a:r>
                        <a:rPr lang="ru-RU" sz="1200" dirty="0"/>
                        <a:t>Мониторинг технического состояния экзомассажоров</a:t>
                      </a:r>
                    </a:p>
                  </a:txBody>
                  <a:tcPr marL="37375" marR="37375" marT="18687" marB="1868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372038"/>
                  </a:ext>
                </a:extLst>
              </a:tr>
              <a:tr h="1147667">
                <a:tc>
                  <a:txBody>
                    <a:bodyPr/>
                    <a:lstStyle/>
                    <a:p>
                      <a:r>
                        <a:rPr lang="ru-RU" sz="1200" dirty="0"/>
                        <a:t>- Мониторинг состояния экзомассажоров  - Сбор и анализ данных</a:t>
                      </a:r>
                    </a:p>
                    <a:p>
                      <a:r>
                        <a:rPr lang="ru-RU" sz="1200" dirty="0"/>
                        <a:t>- Уведомления о неисправностях</a:t>
                      </a:r>
                    </a:p>
                    <a:p>
                      <a:r>
                        <a:rPr lang="ru-RU" sz="1200" dirty="0"/>
                        <a:t>- Отчеты и диагностика</a:t>
                      </a:r>
                    </a:p>
                  </a:txBody>
                  <a:tcPr marL="37375" marR="37375" marT="18687" marB="1868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5265657"/>
                  </a:ext>
                </a:extLst>
              </a:tr>
              <a:tr h="991484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ru-RU" sz="1200" dirty="0"/>
                        <a:t>- Предупреждение о неисправностях 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ru-RU" sz="1200" dirty="0"/>
                        <a:t>- Увеличение срока службы устройств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ru-RU" sz="1200" dirty="0"/>
                        <a:t>- Улучшение обслуживания экзомассажоров</a:t>
                      </a:r>
                    </a:p>
                  </a:txBody>
                  <a:tcPr marL="37375" marR="37375" marT="18687" marB="1868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3659106"/>
                  </a:ext>
                </a:extLst>
              </a:tr>
              <a:tr h="991484">
                <a:tc>
                  <a:txBody>
                    <a:bodyPr/>
                    <a:lstStyle/>
                    <a:p>
                      <a:r>
                        <a:rPr lang="ru-RU" sz="1200" dirty="0"/>
                        <a:t>Потенциальные высокие начальные затраты</a:t>
                      </a:r>
                    </a:p>
                  </a:txBody>
                  <a:tcPr marL="37375" marR="37375" marT="18687" marB="1868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1579680"/>
                  </a:ext>
                </a:extLst>
              </a:tr>
              <a:tr h="721079">
                <a:tc>
                  <a:txBody>
                    <a:bodyPr/>
                    <a:lstStyle/>
                    <a:p>
                      <a:r>
                        <a:rPr lang="ru-RU" sz="1200" dirty="0"/>
                        <a:t>Зависят от масштаба и сложности системы; могут быть высокими из-за оборудования и разработки ПО</a:t>
                      </a:r>
                    </a:p>
                  </a:txBody>
                  <a:tcPr marL="37375" marR="37375" marT="18687" marB="1868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0879825"/>
                  </a:ext>
                </a:extLst>
              </a:tr>
              <a:tr h="856281">
                <a:tc>
                  <a:txBody>
                    <a:bodyPr/>
                    <a:lstStyle/>
                    <a:p>
                      <a:r>
                        <a:rPr lang="ru-RU" sz="1200" dirty="0"/>
                        <a:t>Интуитивно понятное управление для операторов, возможно обучение для технического персонала</a:t>
                      </a:r>
                    </a:p>
                  </a:txBody>
                  <a:tcPr marL="37375" marR="37375" marT="18687" marB="1868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321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1076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913148" y="929382"/>
            <a:ext cx="10363200" cy="579150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 Целью являлось разработка программных средств для распределенной системы мониторинга технического состояния экзомассажеров</a:t>
            </a:r>
          </a:p>
          <a:p>
            <a:pPr marL="0" indent="0">
              <a:buNone/>
            </a:pP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5000" dirty="0">
                <a:cs typeface="Times New Roman" panose="02020603050405020304" pitchFamily="18" charset="0"/>
              </a:rPr>
              <a:t>Задачи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cs typeface="Times New Roman" panose="02020603050405020304" pitchFamily="18" charset="0"/>
              </a:rPr>
              <a:t> </a:t>
            </a:r>
            <a:r>
              <a:rPr lang="ru-RU" dirty="0"/>
              <a:t>Разработка системы мониторинга технических параметров(℃</a:t>
            </a:r>
            <a:r>
              <a:rPr lang="en-US" dirty="0"/>
              <a:t>, U[</a:t>
            </a:r>
            <a:r>
              <a:rPr lang="ru-RU" dirty="0"/>
              <a:t>В</a:t>
            </a:r>
            <a:r>
              <a:rPr lang="en-US" dirty="0"/>
              <a:t>]</a:t>
            </a:r>
            <a:r>
              <a:rPr lang="ru-RU" dirty="0"/>
              <a:t> </a:t>
            </a:r>
            <a:r>
              <a:rPr lang="en-US" dirty="0"/>
              <a:t>, W[</a:t>
            </a:r>
            <a:r>
              <a:rPr lang="ru-RU" dirty="0"/>
              <a:t>Вт</a:t>
            </a:r>
            <a:r>
              <a:rPr lang="en-US" dirty="0"/>
              <a:t>],</a:t>
            </a:r>
            <a:r>
              <a:rPr lang="ru-RU" dirty="0"/>
              <a:t> </a:t>
            </a:r>
            <a:r>
              <a:rPr lang="en-US" dirty="0"/>
              <a:t>V[</a:t>
            </a:r>
            <a:r>
              <a:rPr lang="ru-RU" dirty="0"/>
              <a:t>об/мин</a:t>
            </a:r>
            <a:r>
              <a:rPr lang="en-US" dirty="0"/>
              <a:t>]</a:t>
            </a:r>
            <a:r>
              <a:rPr lang="ru-RU" dirty="0"/>
              <a:t>) экзомассажеров с возможностью удаленного доступа для пользователей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cs typeface="Times New Roman" panose="02020603050405020304" pitchFamily="18" charset="0"/>
              </a:rPr>
              <a:t> </a:t>
            </a:r>
            <a:r>
              <a:rPr lang="ru-RU" dirty="0"/>
              <a:t>Реализация алгоритмов анализа данных для выявления аномалий и формирования рекомендаций по предотвращению отказов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cs typeface="Times New Roman" panose="02020603050405020304" pitchFamily="18" charset="0"/>
              </a:rPr>
              <a:t> </a:t>
            </a:r>
            <a:r>
              <a:rPr lang="ru-RU" dirty="0"/>
              <a:t>Разработка интерфейса для визуализации результатов мониторинга и управления системой через веб-портал для пользователей.</a:t>
            </a:r>
            <a:endParaRPr lang="ru-RU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5000" cap="none" dirty="0"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D1F42A0-F615-409D-B079-02BAA0E1AECC}"/>
              </a:ext>
            </a:extLst>
          </p:cNvPr>
          <p:cNvSpPr txBox="1">
            <a:spLocks/>
          </p:cNvSpPr>
          <p:nvPr/>
        </p:nvSpPr>
        <p:spPr>
          <a:xfrm>
            <a:off x="913148" y="18357"/>
            <a:ext cx="10364451" cy="7922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cap="none" dirty="0"/>
              <a:t>Цели</a:t>
            </a:r>
            <a:r>
              <a:rPr lang="en-US" cap="none" dirty="0"/>
              <a:t>:</a:t>
            </a:r>
            <a:endParaRPr lang="ru-RU" cap="none" dirty="0"/>
          </a:p>
        </p:txBody>
      </p:sp>
    </p:spTree>
    <p:extLst>
      <p:ext uri="{BB962C8B-B14F-4D97-AF65-F5344CB8AC3E}">
        <p14:creationId xmlns:p14="http://schemas.microsoft.com/office/powerpoint/2010/main" val="2910719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514350" y="238125"/>
            <a:ext cx="10364788" cy="792163"/>
          </a:xfrm>
        </p:spPr>
        <p:txBody>
          <a:bodyPr>
            <a:normAutofit/>
          </a:bodyPr>
          <a:lstStyle/>
          <a:p>
            <a:r>
              <a:rPr lang="ru-RU" cap="none" dirty="0"/>
              <a:t>Средства разработки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514350" y="1346200"/>
            <a:ext cx="10363200" cy="55118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Среда разработки: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PyCharm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Язык программирования: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Фреймворк: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Django, Django REST framework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Формат обмена данными: JSON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Система управления версий: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СУБД: MySQL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087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762000" y="187325"/>
            <a:ext cx="10363200" cy="792162"/>
          </a:xfrm>
        </p:spPr>
        <p:txBody>
          <a:bodyPr>
            <a:normAutofit/>
          </a:bodyPr>
          <a:lstStyle/>
          <a:p>
            <a:r>
              <a:rPr lang="ru-RU" cap="none" dirty="0"/>
              <a:t>Функционал системы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762000" y="1157288"/>
            <a:ext cx="10363200" cy="55133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Администратор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Регистрация устройств.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Блокировка устройств	</a:t>
            </a:r>
            <a:endParaRPr lang="ru-RU" b="1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Добавление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удаление и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</a:t>
            </a: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едактирование пользователей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Обновление прошивок устройств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Создание регистрационных кодов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Просмотр логов устройств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ru-RU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Оператор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Удаленное управление устройством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Онлайн-связь с тех поддержкой</a:t>
            </a:r>
            <a:endParaRPr lang="ru-RU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734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1A2072-178C-259F-9E45-94CAEFBAB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105" y="403058"/>
            <a:ext cx="5820012" cy="605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75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1019175" y="75405"/>
            <a:ext cx="10364788" cy="792163"/>
          </a:xfrm>
        </p:spPr>
        <p:txBody>
          <a:bodyPr>
            <a:normAutofit/>
          </a:bodyPr>
          <a:lstStyle/>
          <a:p>
            <a:r>
              <a:rPr lang="ru-RU" cap="none" dirty="0"/>
              <a:t>Пакеты вариантов использования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915093-A179-DD70-7F71-C8CFAE735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587" y="780202"/>
            <a:ext cx="5725324" cy="607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614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нтеграл">
  <a:themeElements>
    <a:clrScheme name="Интеграл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Интеграл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Интеграл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6045</TotalTime>
  <Words>684</Words>
  <Application>Microsoft Office PowerPoint</Application>
  <PresentationFormat>Широкоэкранный</PresentationFormat>
  <Paragraphs>117</Paragraphs>
  <Slides>27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4" baseType="lpstr">
      <vt:lpstr>Calibri</vt:lpstr>
      <vt:lpstr>Times New Roman</vt:lpstr>
      <vt:lpstr>Tw Cen MT</vt:lpstr>
      <vt:lpstr>Tw Cen MT Condensed</vt:lpstr>
      <vt:lpstr>Wingdings</vt:lpstr>
      <vt:lpstr>Wingdings 3</vt:lpstr>
      <vt:lpstr>Интеграл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Средства разработки</vt:lpstr>
      <vt:lpstr>Функционал системы</vt:lpstr>
      <vt:lpstr>Презентация PowerPoint</vt:lpstr>
      <vt:lpstr>Пакеты вариантов использования</vt:lpstr>
      <vt:lpstr>Детализация пакета функции ПС для администратора</vt:lpstr>
      <vt:lpstr>Детализация пакета функции ПС для оператора</vt:lpstr>
      <vt:lpstr>Диаграмма классов системы </vt:lpstr>
      <vt:lpstr>Диаграмма компонентов системы </vt:lpstr>
      <vt:lpstr>Диаграмма последовательности загрузки прошивки</vt:lpstr>
      <vt:lpstr>Диаграмма последовательности поиска устройств</vt:lpstr>
      <vt:lpstr>Диаграмма последовательности авторизации</vt:lpstr>
      <vt:lpstr>Классы-сущности и связи между ними</vt:lpstr>
      <vt:lpstr>Окно авторизации</vt:lpstr>
      <vt:lpstr>Главная страница от лица администратора</vt:lpstr>
      <vt:lpstr>Страница устройства от лица администратора</vt:lpstr>
      <vt:lpstr>Страница устройства от лица администратора</vt:lpstr>
      <vt:lpstr>Связь с техподдержкой</vt:lpstr>
      <vt:lpstr>Форма добавления новой прошивки</vt:lpstr>
      <vt:lpstr>Страница регистрационных кодов</vt:lpstr>
      <vt:lpstr>Страница поиска устройств</vt:lpstr>
      <vt:lpstr>Перспективы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Fangorn</dc:creator>
  <cp:lastModifiedBy>Дмитрий Лазарев</cp:lastModifiedBy>
  <cp:revision>64</cp:revision>
  <dcterms:created xsi:type="dcterms:W3CDTF">2020-06-09T08:10:54Z</dcterms:created>
  <dcterms:modified xsi:type="dcterms:W3CDTF">2024-06-17T06:10:53Z</dcterms:modified>
</cp:coreProperties>
</file>